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859" r:id="rId2"/>
    <p:sldId id="931" r:id="rId3"/>
    <p:sldId id="906" r:id="rId4"/>
    <p:sldId id="910" r:id="rId5"/>
    <p:sldId id="911" r:id="rId6"/>
    <p:sldId id="912" r:id="rId7"/>
    <p:sldId id="913" r:id="rId8"/>
    <p:sldId id="932" r:id="rId9"/>
    <p:sldId id="915" r:id="rId10"/>
    <p:sldId id="916" r:id="rId11"/>
    <p:sldId id="917" r:id="rId12"/>
    <p:sldId id="933" r:id="rId13"/>
    <p:sldId id="922" r:id="rId14"/>
    <p:sldId id="923"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第五单元 </a:t>
            </a:r>
            <a:r>
              <a:rPr lang="zh-CN" altLang="en-US" sz="5200" smtClean="0">
                <a:solidFill>
                  <a:srgbClr val="70AD47">
                    <a:lumMod val="75000"/>
                  </a:srgbClr>
                </a:solidFill>
                <a:ea typeface="楷体" panose="02010609060101010101" pitchFamily="49" charset="-122"/>
                <a:cs typeface="Times New Roman" panose="02020603050405020304" pitchFamily="18" charset="0"/>
              </a:rPr>
              <a:t> 二</a:t>
            </a:r>
            <a:r>
              <a:rPr lang="zh-CN" altLang="en-US" sz="5200">
                <a:solidFill>
                  <a:srgbClr val="70AD47">
                    <a:lumMod val="75000"/>
                  </a:srgbClr>
                </a:solidFill>
                <a:ea typeface="楷体" panose="02010609060101010101" pitchFamily="49" charset="-122"/>
                <a:cs typeface="Times New Roman" panose="02020603050405020304" pitchFamily="18" charset="0"/>
              </a:rPr>
              <a:t>战后的世界变化</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212976"/>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16</a:t>
            </a:r>
            <a:r>
              <a:rPr lang="zh-CN" altLang="en-US" sz="4000">
                <a:solidFill>
                  <a:prstClr val="black"/>
                </a:solidFill>
                <a:cs typeface="Times New Roman" panose="02020603050405020304" pitchFamily="18" charset="0"/>
              </a:rPr>
              <a:t>课　冷战</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1946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年，国际学生合会成立，号召全世界学生维护战后和平。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年，美国等西方国家的学生组织，以该联盟受苏联控制为由纷纷退出，转而成立国际学生大会。此后，两大国际学生组织相互指责与控诉。这反映了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军事冲突出现于学生运动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冷战思维扩展到学生组织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朝鲜战争加剧了两极对抗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欧洲一体化影响世界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247334"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10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下列材料，可以看出北大西洋公约组织与华沙条约组织的成立</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抵制了霸权主义与强权政治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促进了欧洲局势的和平发展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加剧了美苏对峙的紧张态势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加速了欧洲一体化历史</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82638" y="836712"/>
            <a:ext cx="2428875" cy="447675"/>
          </a:xfrm>
          <a:prstGeom prst="rect">
            <a:avLst/>
          </a:prstGeom>
        </p:spPr>
      </p:pic>
      <p:sp>
        <p:nvSpPr>
          <p:cNvPr id="4" name="矩形 3"/>
          <p:cNvSpPr/>
          <p:nvPr/>
        </p:nvSpPr>
        <p:spPr>
          <a:xfrm>
            <a:off x="1135280"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graphicFrame>
        <p:nvGraphicFramePr>
          <p:cNvPr id="5" name="表格 4"/>
          <p:cNvGraphicFramePr>
            <a:graphicFrameLocks noGrp="1"/>
          </p:cNvGraphicFramePr>
          <p:nvPr>
            <p:extLst>
              <p:ext uri="{D42A27DB-BD31-4B8C-83A1-F6EECF244321}">
                <p14:modId xmlns:p14="http://schemas.microsoft.com/office/powerpoint/2010/main" val="2724496634"/>
              </p:ext>
            </p:extLst>
          </p:nvPr>
        </p:nvGraphicFramePr>
        <p:xfrm>
          <a:off x="550590" y="1830744"/>
          <a:ext cx="10971213" cy="2377440"/>
        </p:xfrm>
        <a:graphic>
          <a:graphicData uri="http://schemas.openxmlformats.org/drawingml/2006/table">
            <a:tbl>
              <a:tblPr firstRow="1" firstCol="1" bandRow="1"/>
              <a:tblGrid>
                <a:gridCol w="4896544">
                  <a:extLst>
                    <a:ext uri="{9D8B030D-6E8A-4147-A177-3AD203B41FA5}">
                      <a16:colId xmlns:a16="http://schemas.microsoft.com/office/drawing/2014/main" val="1720942382"/>
                    </a:ext>
                  </a:extLst>
                </a:gridCol>
                <a:gridCol w="6074669">
                  <a:extLst>
                    <a:ext uri="{9D8B030D-6E8A-4147-A177-3AD203B41FA5}">
                      <a16:colId xmlns:a16="http://schemas.microsoft.com/office/drawing/2014/main" val="2433349340"/>
                    </a:ext>
                  </a:extLst>
                </a:gridCol>
              </a:tblGrid>
              <a:tr h="0">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北大西洋公约组织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华沙条约组织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4862007"/>
                  </a:ext>
                </a:extLst>
              </a:tr>
              <a:tr h="0">
                <a:tc>
                  <a:txBody>
                    <a:bodyPr/>
                    <a:lstStyle/>
                    <a:p>
                      <a:pPr hangingPunct="0">
                        <a:lnSpc>
                          <a:spcPct val="13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1951</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北约欧洲盟军最高司令部成立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总司令是美国人艾森豪威尔</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美国承担了西欧防务的绝大部分费用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还有数万美军驻扎在欧洲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苏联以保卫盟国安全为名</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在东欧驻扎几十万军队</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华约还成立了武装部队联合司令部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总部设在莫斯科</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总司令和总参谋长均由苏联人担任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2939001"/>
                  </a:ext>
                </a:extLst>
              </a:tr>
            </a:tbl>
          </a:graphicData>
        </a:graphic>
      </p:graphicFrame>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1200329"/>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关于马歇尔计划的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部分信息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61884143"/>
              </p:ext>
            </p:extLst>
          </p:nvPr>
        </p:nvGraphicFramePr>
        <p:xfrm>
          <a:off x="668609" y="2996952"/>
          <a:ext cx="10971213" cy="2852928"/>
        </p:xfrm>
        <a:graphic>
          <a:graphicData uri="http://schemas.openxmlformats.org/drawingml/2006/table">
            <a:tbl>
              <a:tblPr firstRow="1" firstCol="1" bandRow="1"/>
              <a:tblGrid>
                <a:gridCol w="1182697">
                  <a:extLst>
                    <a:ext uri="{9D8B030D-6E8A-4147-A177-3AD203B41FA5}">
                      <a16:colId xmlns:a16="http://schemas.microsoft.com/office/drawing/2014/main" val="2155600166"/>
                    </a:ext>
                  </a:extLst>
                </a:gridCol>
                <a:gridCol w="9788516">
                  <a:extLst>
                    <a:ext uri="{9D8B030D-6E8A-4147-A177-3AD203B41FA5}">
                      <a16:colId xmlns:a16="http://schemas.microsoft.com/office/drawing/2014/main" val="2268512792"/>
                    </a:ext>
                  </a:extLst>
                </a:gridCol>
              </a:tblGrid>
              <a:tr h="0">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背景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欧洲已是一片废墟</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经济、社会、政治严重恶化</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人民的不满情绪日益高涨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社会动荡不安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493124"/>
                  </a:ext>
                </a:extLst>
              </a:tr>
              <a:tr h="0">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3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年提出</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年正式启动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持续了</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2495521"/>
                  </a:ext>
                </a:extLst>
              </a:tr>
              <a:tr h="0">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金额</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援助</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亿美元</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其中</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是赠予</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为贷款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728056"/>
                  </a:ext>
                </a:extLst>
              </a:tr>
              <a:tr h="0">
                <a:tc>
                  <a:txBody>
                    <a:bodyPr/>
                    <a:lstStyle/>
                    <a:p>
                      <a:pPr algn="ct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受援国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3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奥地利、比利时、丹麦、法国、西德、英国、希腊、爱尔兰、意大利、卢森堡、荷兰、挪威、瑞典、瑞士、土耳其、冰岛、葡萄牙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4971727"/>
                  </a:ext>
                </a:extLst>
              </a:tr>
            </a:tbl>
          </a:graphicData>
        </a:graphic>
      </p:graphicFrame>
      <p:sp>
        <p:nvSpPr>
          <p:cNvPr id="5" name="矩形 4"/>
          <p:cNvSpPr/>
          <p:nvPr/>
        </p:nvSpPr>
        <p:spPr>
          <a:xfrm>
            <a:off x="6386840" y="5733256"/>
            <a:ext cx="5444118" cy="646331"/>
          </a:xfrm>
          <a:prstGeom prst="rect">
            <a:avLst/>
          </a:prstGeom>
        </p:spPr>
        <p:txBody>
          <a:bodyPr wrap="none">
            <a:spAutoFit/>
          </a:bodyPr>
          <a:lstStyle/>
          <a:p>
            <a:pPr algn="r">
              <a:lnSpc>
                <a:spcPct val="150000"/>
              </a:lnSpc>
              <a:spcAft>
                <a:spcPts val="0"/>
              </a:spcAft>
            </a:pPr>
            <a:r>
              <a:rPr lang="en-US" altLang="zh-CN" sz="2400">
                <a:solidFill>
                  <a:srgbClr val="000000"/>
                </a:solidFill>
                <a:latin typeface="仿宋" panose="02010609060101010101" pitchFamily="49" charset="-122"/>
                <a:cs typeface="Times New Roman" panose="02020603050405020304" pitchFamily="18" charset="0"/>
              </a:rPr>
              <a:t>——</a:t>
            </a:r>
            <a:r>
              <a:rPr lang="zh-CN" altLang="zh-CN" sz="2400">
                <a:solidFill>
                  <a:srgbClr val="000000"/>
                </a:solidFill>
                <a:ea typeface="仿宋" panose="02010609060101010101" pitchFamily="49" charset="-122"/>
                <a:cs typeface="Times New Roman" panose="02020603050405020304" pitchFamily="18" charset="0"/>
              </a:rPr>
              <a:t>摘编自《冷战国际史二十四讲》等</a:t>
            </a:r>
            <a:endParaRPr lang="zh-CN" altLang="zh-CN" sz="1200">
              <a:solidFill>
                <a:srgbClr val="000000"/>
              </a:solidFill>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29929" y="902494"/>
            <a:ext cx="6988845" cy="944071"/>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在美国的要求下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英、法等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个国家成立了欧洲经济合作委员会。</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该委员会改为常设机构欧洲经济合作组织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与美国的经济合作署对口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负责分配和使用美国提供的援助。各成员国还希望在减少关税和贸易壁垒方面互相合作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西欧国家又成立了旨在促进贸易和支付自由化的欧洲支付联盟。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法国和联邦德国等六国组建欧洲煤钢共同体。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《世界现代史》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根据材料一并结合所学知识，请你给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马歇尔计划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下一个定义</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根据材料一、二并结合所学知识，用一分为二的方法简析马歇尔计划实施对西欧的影响。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马歇尔计划只是冷战的表现之一。假设你要参与关于冷战的项目学习，请你补充一个史实，并说明理由</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220559"/>
            <a:ext cx="11485848" cy="1200329"/>
          </a:xfrm>
          <a:prstGeom prst="rect">
            <a:avLst/>
          </a:prstGeom>
        </p:spPr>
        <p:txBody>
          <a:bodyPr wrap="square">
            <a:spAutoFit/>
          </a:bodyPr>
          <a:lstStyle/>
          <a:p>
            <a:pPr>
              <a:lnSpc>
                <a:spcPct val="150000"/>
              </a:lnSpc>
              <a:spcAft>
                <a:spcPts val="0"/>
              </a:spcAft>
            </a:pPr>
            <a:r>
              <a:rPr lang="en-US" altLang="zh-CN" sz="2400">
                <a:cs typeface="Times New Roman" panose="02020603050405020304" pitchFamily="18" charset="0"/>
              </a:rPr>
              <a:t>1947</a:t>
            </a:r>
            <a:r>
              <a:rPr lang="zh-CN" altLang="zh-CN" sz="2400">
                <a:cs typeface="Times New Roman" panose="02020603050405020304" pitchFamily="18" charset="0"/>
              </a:rPr>
              <a:t>年由美国国务卿马歇尔提出的企图通过援助西欧恢复经济以稳定资本主义制度的</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欧洲复兴计划</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4" name="矩形 3"/>
          <p:cNvSpPr/>
          <p:nvPr/>
        </p:nvSpPr>
        <p:spPr>
          <a:xfrm>
            <a:off x="385291" y="3501008"/>
            <a:ext cx="8878267"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促进了西欧经济的恢复和发展，也有利于美国控制西欧。</a:t>
            </a:r>
            <a:endParaRPr lang="zh-CN" altLang="zh-CN" sz="1200">
              <a:solidFill>
                <a:srgbClr val="000000"/>
              </a:solidFill>
              <a:cs typeface="Times New Roman" panose="02020603050405020304" pitchFamily="18" charset="0"/>
            </a:endParaRPr>
          </a:p>
        </p:txBody>
      </p:sp>
      <p:sp>
        <p:nvSpPr>
          <p:cNvPr id="5" name="矩形 4"/>
          <p:cNvSpPr/>
          <p:nvPr/>
        </p:nvSpPr>
        <p:spPr>
          <a:xfrm>
            <a:off x="406574" y="5148566"/>
            <a:ext cx="9505056"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北约和华约的成立。北约和华约的成立，标志着两极格局形成。</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2862322"/>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冷战的发生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利益的严重冲突终于不可避免了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一个国家不站在美国领导的阵营内，便站在苏联领导的阵营内，不存在中间道路。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利益的严重冲突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最终导致</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第一次世界大战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经济大危机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872298" y="315822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pic>
        <p:nvPicPr>
          <p:cNvPr id="4" name="图片 3"/>
          <p:cNvPicPr>
            <a:picLocks noChangeAspect="1"/>
          </p:cNvPicPr>
          <p:nvPr/>
        </p:nvPicPr>
        <p:blipFill>
          <a:blip r:embed="rId2"/>
          <a:stretch>
            <a:fillRect/>
          </a:stretch>
        </p:blipFill>
        <p:spPr>
          <a:xfrm>
            <a:off x="360854" y="845306"/>
            <a:ext cx="7975084" cy="1088564"/>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第二次世界大战结束后，美国推行马歇尔计划，对被战争破坏的西欧各国进行了经济援助，协助重建，以遏制共产主义力量的发展。由此可见，该计划</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根本目的是帮助欧洲恢复经济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意图实现欧洲的联合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促进了全球经济的一体化进程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契合发动冷战的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95606" y="141277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德国的分裂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后，分区占领德国的国家有</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535880" y="142140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年柏林墙建成后，西德和东德停止了讨论德国统一的话题，关闭了互相交流的闸门。这一现象</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标志二战结束</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是冷战的产物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促进欧洲联合</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推动世界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多极化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638822"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北约与华约对峙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外交大臣在《北大西洋公约》上签字后哀叹：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与美国共事是一种冒险，因为美国对其他大西洋共同体国家占有巨大的力量优势。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这说明北约</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便于美国控制西欧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激化美欧之间矛盾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由英国起主导作用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没能有效遏制</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a:t>
            </a:r>
            <a:endParaRPr lang="zh-CN" altLang="en-US"/>
          </a:p>
        </p:txBody>
      </p:sp>
      <p:sp>
        <p:nvSpPr>
          <p:cNvPr id="3" name="矩形 2"/>
          <p:cNvSpPr/>
          <p:nvPr/>
        </p:nvSpPr>
        <p:spPr>
          <a:xfrm>
            <a:off x="9377382" y="1968059"/>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后，以美、苏为首的两大集团之间开始了长达数十年的冷战对峙局面。这一对峙局面在军事上的表现是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北约与华约的建立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杜鲁门主义的出台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马歇尔计划的提出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四国分区占领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383752"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3483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媒体刊登过一幅关于冷战的漫画，画中分别描绘了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美国眼中的苏联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苏联眼中的美国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：在美国人眼中，苏联正在向全球扩张；在苏联人眼中，美国正在全面遏制苏联。该漫画</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反映的时代主题是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和平与发展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斗争与团结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分裂与统一</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扩张与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遏制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311230" y="316103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pic>
        <p:nvPicPr>
          <p:cNvPr id="5" name="图片 4"/>
          <p:cNvPicPr>
            <a:picLocks noChangeAspect="1"/>
          </p:cNvPicPr>
          <p:nvPr/>
        </p:nvPicPr>
        <p:blipFill>
          <a:blip r:embed="rId2"/>
          <a:stretch>
            <a:fillRect/>
          </a:stretch>
        </p:blipFill>
        <p:spPr>
          <a:xfrm>
            <a:off x="360854" y="937465"/>
            <a:ext cx="7204298" cy="1000597"/>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宜宾中考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四个学习小组打算分别写一份关于两次世界大战后世界政治、经济大事的报告。其中论证合理的是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634552016"/>
              </p:ext>
            </p:extLst>
          </p:nvPr>
        </p:nvGraphicFramePr>
        <p:xfrm>
          <a:off x="382061" y="1955902"/>
          <a:ext cx="11521280" cy="3858697"/>
        </p:xfrm>
        <a:graphic>
          <a:graphicData uri="http://schemas.openxmlformats.org/drawingml/2006/table">
            <a:tbl>
              <a:tblPr firstRow="1" firstCol="1" bandRow="1"/>
              <a:tblGrid>
                <a:gridCol w="7081297">
                  <a:extLst>
                    <a:ext uri="{9D8B030D-6E8A-4147-A177-3AD203B41FA5}">
                      <a16:colId xmlns:a16="http://schemas.microsoft.com/office/drawing/2014/main" val="3102151291"/>
                    </a:ext>
                  </a:extLst>
                </a:gridCol>
                <a:gridCol w="4439983">
                  <a:extLst>
                    <a:ext uri="{9D8B030D-6E8A-4147-A177-3AD203B41FA5}">
                      <a16:colId xmlns:a16="http://schemas.microsoft.com/office/drawing/2014/main" val="2359867256"/>
                    </a:ext>
                  </a:extLst>
                </a:gridCol>
              </a:tblGrid>
              <a:tr h="288032">
                <a:tc>
                  <a:txBody>
                    <a:bodyPr/>
                    <a:lstStyle/>
                    <a:p>
                      <a:pPr algn="l" hangingPunct="0">
                        <a:lnSpc>
                          <a:spcPct val="13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查阅到《九国公约》中宣称尊重中国主权、独立和领土完整内容的一手史料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3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得出德国分裂是冷战产物的推论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0178780"/>
                  </a:ext>
                </a:extLst>
              </a:tr>
              <a:tr h="74280">
                <a:tc>
                  <a:txBody>
                    <a:bodyPr/>
                    <a:lstStyle/>
                    <a:p>
                      <a:pPr algn="l" hangingPunct="0">
                        <a:lnSpc>
                          <a:spcPct val="13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提出美国攫取了一战后世界领导权的观点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3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寻找美国实施马歇尔计划相关史实作为依据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7755262"/>
                  </a:ext>
                </a:extLst>
              </a:tr>
              <a:tr h="0">
                <a:tc>
                  <a:txBody>
                    <a:bodyPr/>
                    <a:lstStyle/>
                    <a:p>
                      <a:pPr algn="l" hangingPunct="0">
                        <a:lnSpc>
                          <a:spcPct val="13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Ⅲ</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查阅到《四国分区占领德国示意图》及美苏关于</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柏林危机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档案纪要的一手史料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3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得出中国实现了民族独立的推论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8773125"/>
                  </a:ext>
                </a:extLst>
              </a:tr>
              <a:tr h="1005769">
                <a:tc>
                  <a:txBody>
                    <a:bodyPr/>
                    <a:lstStyle/>
                    <a:p>
                      <a:pPr algn="l" hangingPunct="0">
                        <a:lnSpc>
                          <a:spcPct val="13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Ⅴ</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提出</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世纪七八十年代</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美国经济发展放缓的观点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3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寻找国际联盟在美国总统威尔逊的倡议下得以建立作为依据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8893928"/>
                  </a:ext>
                </a:extLst>
              </a:tr>
            </a:tbl>
          </a:graphicData>
        </a:graphic>
      </p:graphicFrame>
      <p:sp>
        <p:nvSpPr>
          <p:cNvPr id="4" name="矩形 3"/>
          <p:cNvSpPr/>
          <p:nvPr/>
        </p:nvSpPr>
        <p:spPr>
          <a:xfrm>
            <a:off x="6633766" y="1421402"/>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1009</TotalTime>
  <Words>1213</Words>
  <Application>Microsoft Office PowerPoint</Application>
  <PresentationFormat>自定义</PresentationFormat>
  <Paragraphs>96</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299</cp:revision>
  <dcterms:created xsi:type="dcterms:W3CDTF">2020-11-06T05:24:40Z</dcterms:created>
  <dcterms:modified xsi:type="dcterms:W3CDTF">2024-12-17T01:45:33Z</dcterms:modified>
</cp:coreProperties>
</file>